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5" r:id="rId17"/>
    <p:sldId id="274" r:id="rId18"/>
    <p:sldId id="285" r:id="rId19"/>
    <p:sldId id="286" r:id="rId20"/>
    <p:sldId id="271" r:id="rId21"/>
    <p:sldId id="279" r:id="rId22"/>
    <p:sldId id="276" r:id="rId23"/>
    <p:sldId id="283" r:id="rId24"/>
    <p:sldId id="284" r:id="rId25"/>
    <p:sldId id="272" r:id="rId26"/>
    <p:sldId id="28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A1EB1C-4DE3-2543-97E7-91F9BCB2BF0A}">
          <p14:sldIdLst>
            <p14:sldId id="256"/>
            <p14:sldId id="264"/>
          </p14:sldIdLst>
        </p14:section>
        <p14:section name="Initial Project Proposal" id="{AE92E468-AE48-924F-BAA5-F73947EA732B}">
          <p14:sldIdLst>
            <p14:sldId id="257"/>
            <p14:sldId id="258"/>
            <p14:sldId id="259"/>
            <p14:sldId id="260"/>
            <p14:sldId id="261"/>
            <p14:sldId id="262"/>
            <p14:sldId id="263"/>
          </p14:sldIdLst>
        </p14:section>
        <p14:section name="Process Book" id="{7BA04DD4-3BBB-7440-882D-991DFAF3D2C5}">
          <p14:sldIdLst>
            <p14:sldId id="265"/>
            <p14:sldId id="266"/>
            <p14:sldId id="267"/>
            <p14:sldId id="268"/>
            <p14:sldId id="269"/>
            <p14:sldId id="270"/>
            <p14:sldId id="275"/>
            <p14:sldId id="274"/>
            <p14:sldId id="285"/>
            <p14:sldId id="286"/>
            <p14:sldId id="271"/>
            <p14:sldId id="279"/>
            <p14:sldId id="276"/>
            <p14:sldId id="283"/>
            <p14:sldId id="284"/>
            <p14:sldId id="272"/>
            <p14:sldId id="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3" d="100"/>
          <a:sy n="93" d="100"/>
        </p:scale>
        <p:origin x="-15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34D8DEE8-7A87-4E01-8ADE-4C49CDD43F74}" type="datetime1">
              <a:rPr lang="en-US" smtClean="0"/>
              <a:pPr/>
              <a:t>5/1/14</a:t>
            </a:fld>
            <a:endParaRPr lang="en-US"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pPr algn="r"/>
            <a:fld id="{F7886C9C-DC18-4195-8FD5-A50AA931D419}" type="slidenum">
              <a:rPr lang="en-US" smtClean="0"/>
              <a:pPr algn="r"/>
              <a:t>‹#›</a:t>
            </a:fld>
            <a:endParaRPr lang="en-US"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8F9461-E3EB-40CD-B93F-E5CBBBD8E0BA}" type="datetimeFigureOut">
              <a:rPr lang="en-US" smtClean="0"/>
              <a:pPr/>
              <a:t>5/1/14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A7543-9AAE-4E9F-B28C-4FCCFD07D4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578FA3-38AD-400D-A4D2-18E8EF129E5F}" type="datetime1">
              <a:rPr lang="en-US" smtClean="0"/>
              <a:pPr/>
              <a:t>5/1/14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7886C9C-DC18-4195-8FD5-A50AA931D41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EFF424-F111-43CB-9C75-D52325012943}" type="datetime1">
              <a:rPr lang="en-US" smtClean="0"/>
              <a:pPr/>
              <a:t>5/1/14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886C9C-DC18-4195-8FD5-A50AA931D419}"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74A8BBF0-342D-409A-9C0A-B1B451E92883}" type="datetime1">
              <a:rPr lang="en-US" smtClean="0"/>
              <a:pPr/>
              <a:t>5/1/14</a:t>
            </a:fld>
            <a:endParaRPr lang="en-US"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pPr algn="r"/>
            <a:fld id="{F7886C9C-DC18-4195-8FD5-A50AA931D419}" type="slidenum">
              <a:rPr lang="en-US" smtClean="0"/>
              <a:pPr algn="r"/>
              <a:t>‹#›</a:t>
            </a:fld>
            <a:endParaRPr lang="en-US"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45DA190-4BDC-4D39-B5BB-A14B3E8B1B3D}" type="datetime1">
              <a:rPr lang="en-US" smtClean="0"/>
              <a:pPr/>
              <a:t>5/1/14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1D52F2-9B11-4FC0-9217-7D20B3AC9849}" type="datetime1">
              <a:rPr lang="en-US" smtClean="0"/>
              <a:pPr/>
              <a:t>5/1/14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F13737-8506-438E-ABC0-0BE7E06DCCA6}" type="datetime1">
              <a:rPr lang="en-US" smtClean="0"/>
              <a:pPr/>
              <a:t>5/1/14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886C9C-DC18-4195-8FD5-A50AA931D419}" type="slidenum">
              <a:rPr lang="en-US" smtClean="0"/>
              <a:pPr/>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41D58AA-1C84-40C9-BFEE-631CCB17636C}" type="datetime1">
              <a:rPr lang="en-US" smtClean="0"/>
              <a:pPr/>
              <a:t>5/1/14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886C9C-DC18-4195-8FD5-A50AA931D41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6542C1-4E96-413B-B72E-6C4B39D85C9D}" type="datetime1">
              <a:rPr lang="en-US" smtClean="0"/>
              <a:pPr/>
              <a:t>5/1/14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7886C9C-DC18-4195-8FD5-A50AA931D41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542AA2-D442-471A-9D69-80392E1E581D}" type="datetime1">
              <a:rPr lang="en-US" smtClean="0"/>
              <a:pPr/>
              <a:t>5/1/14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886C9C-DC18-4195-8FD5-A50AA931D419}" type="slidenum">
              <a:rPr lang="en-US" smtClean="0"/>
              <a:pPr/>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EC43563C-D9B3-4432-B336-144C997D6215}" type="datetime1">
              <a:rPr lang="en-US" smtClean="0"/>
              <a:pPr/>
              <a:t>5/1/14</a:t>
            </a:fld>
            <a:endParaRPr lang="en-US"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pPr algn="r"/>
            <a:fld id="{F7886C9C-DC18-4195-8FD5-A50AA931D419}"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bl.ocks.org/mbostock/9631744" TargetMode="External"/><Relationship Id="rId4" Type="http://schemas.openxmlformats.org/officeDocument/2006/relationships/hyperlink" Target="http://bl.ocks.org/nsonnad/4175202" TargetMode="External"/><Relationship Id="rId1" Type="http://schemas.openxmlformats.org/officeDocument/2006/relationships/slideLayout" Target="../slideLayouts/slideLayout2.xml"/><Relationship Id="rId2" Type="http://schemas.openxmlformats.org/officeDocument/2006/relationships/hyperlink" Target="http://bl.ocks.org/mbostock/406326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xml"/><Relationship Id="rId3"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972" y="158047"/>
            <a:ext cx="6692375" cy="6539736"/>
          </a:xfrm>
          <a:prstGeom prst="rect">
            <a:avLst/>
          </a:prstGeom>
        </p:spPr>
      </p:pic>
      <p:sp>
        <p:nvSpPr>
          <p:cNvPr id="2" name="Subtitle 1"/>
          <p:cNvSpPr>
            <a:spLocks noGrp="1"/>
          </p:cNvSpPr>
          <p:nvPr>
            <p:ph type="subTitle" idx="1"/>
          </p:nvPr>
        </p:nvSpPr>
        <p:spPr/>
        <p:txBody>
          <a:bodyPr/>
          <a:lstStyle/>
          <a:p>
            <a:r>
              <a:rPr lang="en-US" dirty="0" smtClean="0"/>
              <a:t>Ben </a:t>
            </a:r>
            <a:r>
              <a:rPr lang="en-US" dirty="0" err="1" smtClean="0"/>
              <a:t>Zauzmer</a:t>
            </a:r>
            <a:endParaRPr lang="en-US" dirty="0" smtClean="0"/>
          </a:p>
          <a:p>
            <a:r>
              <a:rPr lang="en-US" dirty="0" smtClean="0"/>
              <a:t>Linda Song</a:t>
            </a:r>
          </a:p>
          <a:p>
            <a:r>
              <a:rPr lang="en-US" dirty="0" smtClean="0"/>
              <a:t>Jason </a:t>
            </a:r>
            <a:r>
              <a:rPr lang="en-US" dirty="0" err="1" smtClean="0"/>
              <a:t>Mahr</a:t>
            </a:r>
            <a:endParaRPr lang="en-US" dirty="0" smtClean="0"/>
          </a:p>
        </p:txBody>
      </p:sp>
      <p:sp>
        <p:nvSpPr>
          <p:cNvPr id="5" name="Rectangle 4"/>
          <p:cNvSpPr/>
          <p:nvPr/>
        </p:nvSpPr>
        <p:spPr>
          <a:xfrm>
            <a:off x="170972" y="158047"/>
            <a:ext cx="6692375" cy="6539736"/>
          </a:xfrm>
          <a:prstGeom prst="rect">
            <a:avLst/>
          </a:prstGeom>
          <a:solidFill>
            <a:schemeClr val="bg1">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2052960"/>
            <a:ext cx="6324600" cy="2539396"/>
          </a:xfrm>
        </p:spPr>
        <p:txBody>
          <a:bodyPr/>
          <a:lstStyle/>
          <a:p>
            <a:r>
              <a:rPr lang="en-US" dirty="0" smtClean="0"/>
              <a:t>Homeless paintings of the Italian renaissance</a:t>
            </a:r>
            <a:br>
              <a:rPr lang="en-US" dirty="0" smtClean="0"/>
            </a:br>
            <a:r>
              <a:rPr lang="en-US" dirty="0"/>
              <a:t/>
            </a:r>
            <a:br>
              <a:rPr lang="en-US" dirty="0"/>
            </a:br>
            <a:r>
              <a:rPr lang="en-US" sz="2800" dirty="0" smtClean="0"/>
              <a:t>CS171 final project</a:t>
            </a:r>
            <a:br>
              <a:rPr lang="en-US" sz="2800" dirty="0" smtClean="0"/>
            </a:br>
            <a:r>
              <a:rPr lang="en-US" sz="2800" dirty="0" smtClean="0"/>
              <a:t>process book </a:t>
            </a:r>
            <a:endParaRPr lang="en-US" sz="2800" dirty="0"/>
          </a:p>
        </p:txBody>
      </p:sp>
    </p:spTree>
    <p:extLst>
      <p:ext uri="{BB962C8B-B14F-4D97-AF65-F5344CB8AC3E}">
        <p14:creationId xmlns:p14="http://schemas.microsoft.com/office/powerpoint/2010/main" val="3242712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As stated in our initial project proposal, the main motivation behind creating a visualization of this data comes from the massive, unorganized, dataset found and under utilized in Ben’s art history class of the Italian Renaissance. Given the large dataset and the lack of organization and efficiency in handling the data, we sought to restructure the data and visualize it in a way that would make the data more accessible and comprehensible to our audience.</a:t>
            </a:r>
            <a:endParaRPr lang="en-US" dirty="0"/>
          </a:p>
        </p:txBody>
      </p:sp>
      <p:sp>
        <p:nvSpPr>
          <p:cNvPr id="3" name="Title 2"/>
          <p:cNvSpPr>
            <a:spLocks noGrp="1"/>
          </p:cNvSpPr>
          <p:nvPr>
            <p:ph type="title"/>
          </p:nvPr>
        </p:nvSpPr>
        <p:spPr/>
        <p:txBody>
          <a:bodyPr/>
          <a:lstStyle/>
          <a:p>
            <a:r>
              <a:rPr lang="en-US" dirty="0" smtClean="0"/>
              <a:t>Overview and motivation</a:t>
            </a:r>
            <a:endParaRPr lang="en-US" dirty="0"/>
          </a:p>
        </p:txBody>
      </p:sp>
    </p:spTree>
    <p:extLst>
      <p:ext uri="{BB962C8B-B14F-4D97-AF65-F5344CB8AC3E}">
        <p14:creationId xmlns:p14="http://schemas.microsoft.com/office/powerpoint/2010/main" val="35138952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Homework 2 and Homework 4 were influential for our design as baseline templates to start visualizing the large dataset at hand. </a:t>
            </a:r>
          </a:p>
          <a:p>
            <a:r>
              <a:rPr lang="en-US" dirty="0" smtClean="0"/>
              <a:t>In addition, much inspiration was taken from </a:t>
            </a:r>
            <a:r>
              <a:rPr lang="en-US" dirty="0" err="1" smtClean="0"/>
              <a:t>mbostock’s</a:t>
            </a:r>
            <a:r>
              <a:rPr lang="en-US" dirty="0" smtClean="0"/>
              <a:t> D3 visualization gallery, in particular the </a:t>
            </a:r>
            <a:r>
              <a:rPr lang="en-US" dirty="0"/>
              <a:t>Bubble Chart (</a:t>
            </a:r>
            <a:r>
              <a:rPr lang="en-US" dirty="0">
                <a:hlinkClick r:id="rId2"/>
              </a:rPr>
              <a:t>http://bl.ocks.org/mbostock/</a:t>
            </a:r>
            <a:r>
              <a:rPr lang="en-US" dirty="0" smtClean="0">
                <a:hlinkClick r:id="rId2"/>
              </a:rPr>
              <a:t>4063269</a:t>
            </a:r>
            <a:r>
              <a:rPr lang="en-US" dirty="0" smtClean="0"/>
              <a:t>) and </a:t>
            </a:r>
            <a:r>
              <a:rPr lang="en-US" dirty="0" err="1" smtClean="0"/>
              <a:t>Multitouch</a:t>
            </a:r>
            <a:r>
              <a:rPr lang="en-US" dirty="0" smtClean="0"/>
              <a:t> </a:t>
            </a:r>
            <a:r>
              <a:rPr lang="en-US" dirty="0"/>
              <a:t>Drag (</a:t>
            </a:r>
            <a:r>
              <a:rPr lang="en-US" dirty="0">
                <a:hlinkClick r:id="rId3"/>
              </a:rPr>
              <a:t>http://bl.ocks.org/mbostock/</a:t>
            </a:r>
            <a:r>
              <a:rPr lang="en-US" dirty="0" smtClean="0">
                <a:hlinkClick r:id="rId3"/>
              </a:rPr>
              <a:t>9631744</a:t>
            </a:r>
            <a:r>
              <a:rPr lang="en-US" dirty="0" smtClean="0"/>
              <a:t>), as well as </a:t>
            </a:r>
            <a:r>
              <a:rPr lang="en-US" dirty="0" err="1" smtClean="0"/>
              <a:t>nsonnad’s</a:t>
            </a:r>
            <a:r>
              <a:rPr lang="en-US" dirty="0" smtClean="0"/>
              <a:t> Object Constancy with Multiple Sets of Time</a:t>
            </a:r>
            <a:r>
              <a:rPr lang="en-US" dirty="0"/>
              <a:t>-Series (</a:t>
            </a:r>
            <a:r>
              <a:rPr lang="en-US" dirty="0">
                <a:hlinkClick r:id="rId4"/>
              </a:rPr>
              <a:t>http://bl.ocks.org/nsonnad/</a:t>
            </a:r>
            <a:r>
              <a:rPr lang="en-US" dirty="0" smtClean="0">
                <a:hlinkClick r:id="rId4"/>
              </a:rPr>
              <a:t>4175202</a:t>
            </a:r>
            <a:r>
              <a:rPr lang="en-US" dirty="0" smtClean="0"/>
              <a:t>). </a:t>
            </a:r>
            <a:endParaRPr lang="en-US" dirty="0"/>
          </a:p>
        </p:txBody>
      </p:sp>
      <p:sp>
        <p:nvSpPr>
          <p:cNvPr id="3" name="Title 2"/>
          <p:cNvSpPr>
            <a:spLocks noGrp="1"/>
          </p:cNvSpPr>
          <p:nvPr>
            <p:ph type="title"/>
          </p:nvPr>
        </p:nvSpPr>
        <p:spPr/>
        <p:txBody>
          <a:bodyPr/>
          <a:lstStyle/>
          <a:p>
            <a:r>
              <a:rPr lang="en-US" dirty="0" smtClean="0"/>
              <a:t>Related work</a:t>
            </a:r>
            <a:endParaRPr lang="en-US" dirty="0"/>
          </a:p>
        </p:txBody>
      </p:sp>
    </p:spTree>
    <p:extLst>
      <p:ext uri="{BB962C8B-B14F-4D97-AF65-F5344CB8AC3E}">
        <p14:creationId xmlns:p14="http://schemas.microsoft.com/office/powerpoint/2010/main" val="39394117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main question that we had with our data set and from our feedback is the question of who would want to access this data and what story it would tell. Through this feedback, we added a historical background element to the visualization, allowing the data to be held up against historical facts and events that occurred in the time of the Italian Renaissance in order to convey a greater understanding of the context of when and where the paintings were created.</a:t>
            </a:r>
          </a:p>
        </p:txBody>
      </p:sp>
      <p:sp>
        <p:nvSpPr>
          <p:cNvPr id="3" name="Title 2"/>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35342156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62424"/>
          </a:xfrm>
        </p:spPr>
        <p:txBody>
          <a:bodyPr>
            <a:normAutofit/>
          </a:bodyPr>
          <a:lstStyle/>
          <a:p>
            <a:r>
              <a:rPr lang="en-US" dirty="0" smtClean="0"/>
              <a:t>From Ben’s Homeless Paintings in the Italian Renaissance class, we have a </a:t>
            </a:r>
            <a:r>
              <a:rPr lang="en-US" dirty="0" err="1" smtClean="0"/>
              <a:t>json</a:t>
            </a:r>
            <a:r>
              <a:rPr lang="en-US" dirty="0" smtClean="0"/>
              <a:t> data set of paintings that contains the date, artist, geographic location, associated topics (i.e. elements in the painting, such as Jesus, necklace, John the Baptist, etc.), hue/saturation of the photo taken of the painting (which are all in black and white), and notes scribbled on the back of the photo. This was in individual </a:t>
            </a:r>
            <a:r>
              <a:rPr lang="en-US" dirty="0" err="1" smtClean="0"/>
              <a:t>json</a:t>
            </a:r>
            <a:r>
              <a:rPr lang="en-US" dirty="0" smtClean="0"/>
              <a:t> files per painting, so we used python to scrape the data into one set to work with in the visualization.</a:t>
            </a:r>
          </a:p>
          <a:p>
            <a:r>
              <a:rPr lang="en-US" dirty="0" smtClean="0"/>
              <a:t>In addition, important events within the history of the Italian Renaissance were scraped off of Wikipedia using python to be able to directly compare the dates of the paintings to the events that could have inspired or affected artists to create art.</a:t>
            </a:r>
            <a:endParaRPr lang="en-US" dirty="0"/>
          </a:p>
        </p:txBody>
      </p:sp>
      <p:sp>
        <p:nvSpPr>
          <p:cNvPr id="3" name="Title 2"/>
          <p:cNvSpPr>
            <a:spLocks noGrp="1"/>
          </p:cNvSpPr>
          <p:nvPr>
            <p:ph type="title"/>
          </p:nvPr>
        </p:nvSpPr>
        <p:spPr/>
        <p:txBody>
          <a:bodyPr/>
          <a:lstStyle/>
          <a:p>
            <a:r>
              <a:rPr lang="en-US" dirty="0" smtClean="0"/>
              <a:t>data</a:t>
            </a:r>
            <a:endParaRPr lang="en-US" dirty="0"/>
          </a:p>
        </p:txBody>
      </p:sp>
    </p:spTree>
    <p:extLst>
      <p:ext uri="{BB962C8B-B14F-4D97-AF65-F5344CB8AC3E}">
        <p14:creationId xmlns:p14="http://schemas.microsoft.com/office/powerpoint/2010/main" val="32128307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Because we don’t have much of a storyline for the visualization, much of the feedback that we got from Design Studio 4 was to create associations and correlations that could have arisen from the paintings lost/found to make the data more interesting for the average user. Consequently, there are thoughts of possibly comparing the overall history of the Italian Renaissance and its historical main points against the dates of the paintings and when they were lost to see if we can find some correlation that would explain the lost records of the homeless paintings.</a:t>
            </a:r>
            <a:endParaRPr lang="en-US" dirty="0"/>
          </a:p>
        </p:txBody>
      </p:sp>
      <p:sp>
        <p:nvSpPr>
          <p:cNvPr id="3" name="Title 2"/>
          <p:cNvSpPr>
            <a:spLocks noGrp="1"/>
          </p:cNvSpPr>
          <p:nvPr>
            <p:ph type="title"/>
          </p:nvPr>
        </p:nvSpPr>
        <p:spPr/>
        <p:txBody>
          <a:bodyPr/>
          <a:lstStyle/>
          <a:p>
            <a:r>
              <a:rPr lang="en-US" dirty="0" smtClean="0"/>
              <a:t>Exploratory data analysis</a:t>
            </a:r>
            <a:endParaRPr lang="en-US" dirty="0"/>
          </a:p>
        </p:txBody>
      </p:sp>
    </p:spTree>
    <p:extLst>
      <p:ext uri="{BB962C8B-B14F-4D97-AF65-F5344CB8AC3E}">
        <p14:creationId xmlns:p14="http://schemas.microsoft.com/office/powerpoint/2010/main" val="36194089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evolution</a:t>
            </a:r>
            <a:endParaRPr lang="en-US" dirty="0"/>
          </a:p>
        </p:txBody>
      </p:sp>
      <p:sp>
        <p:nvSpPr>
          <p:cNvPr id="5" name="Content Placeholder 4"/>
          <p:cNvSpPr>
            <a:spLocks noGrp="1"/>
          </p:cNvSpPr>
          <p:nvPr>
            <p:ph idx="1"/>
          </p:nvPr>
        </p:nvSpPr>
        <p:spPr/>
        <p:txBody>
          <a:bodyPr/>
          <a:lstStyle/>
          <a:p>
            <a:r>
              <a:rPr lang="en-US" dirty="0" smtClean="0"/>
              <a:t>The following two images show the initial design sketches that would visualize the paintings in an informative way:</a:t>
            </a:r>
            <a:endParaRPr lang="en-US" dirty="0"/>
          </a:p>
        </p:txBody>
      </p:sp>
    </p:spTree>
    <p:extLst>
      <p:ext uri="{BB962C8B-B14F-4D97-AF65-F5344CB8AC3E}">
        <p14:creationId xmlns:p14="http://schemas.microsoft.com/office/powerpoint/2010/main" val="40562802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162800" y="873891"/>
            <a:ext cx="1676400" cy="5831709"/>
          </a:xfrm>
        </p:spPr>
        <p:txBody>
          <a:bodyPr>
            <a:normAutofit fontScale="92500" lnSpcReduction="10000"/>
          </a:bodyPr>
          <a:lstStyle/>
          <a:p>
            <a:r>
              <a:rPr lang="en-US" dirty="0" smtClean="0"/>
              <a:t>Initially, we based our visualization off of the second problem set where we use radio buttons to switch back and forth between different visualizations, ranging from the world map to timeline. The overlapping nodes on the map would aggregate into larger nodes to prevent cluttered usage. There would also be a filtering function where the date of the paintings shown can be adjusted along with the topic and the artist. </a:t>
            </a:r>
            <a:endParaRPr lang="en-US" dirty="0"/>
          </a:p>
        </p:txBody>
      </p:sp>
      <p:sp>
        <p:nvSpPr>
          <p:cNvPr id="4" name="Title 3"/>
          <p:cNvSpPr>
            <a:spLocks noGrp="1"/>
          </p:cNvSpPr>
          <p:nvPr>
            <p:ph type="title"/>
          </p:nvPr>
        </p:nvSpPr>
        <p:spPr>
          <a:xfrm>
            <a:off x="7162800" y="460248"/>
            <a:ext cx="1676400" cy="413643"/>
          </a:xfrm>
        </p:spPr>
        <p:txBody>
          <a:bodyPr/>
          <a:lstStyle/>
          <a:p>
            <a:r>
              <a:rPr lang="en-US" dirty="0" smtClean="0"/>
              <a:t>1</a:t>
            </a:r>
            <a:r>
              <a:rPr lang="en-US" baseline="30000" dirty="0" smtClean="0"/>
              <a:t>st</a:t>
            </a:r>
            <a:r>
              <a:rPr lang="en-US" dirty="0" smtClean="0"/>
              <a:t> idea</a:t>
            </a:r>
            <a:endParaRPr lang="en-US" dirty="0"/>
          </a:p>
        </p:txBody>
      </p:sp>
      <p:pic>
        <p:nvPicPr>
          <p:cNvPr id="5" name="Content Placeholder 3"/>
          <p:cNvPicPr>
            <a:picLocks noGrp="1" noChangeAspect="1"/>
          </p:cNvPicPr>
          <p:nvPr>
            <p:ph type="pic" idx="1"/>
          </p:nvPr>
        </p:nvPicPr>
        <p:blipFill>
          <a:blip r:embed="rId2"/>
          <a:srcRect t="-18714" b="-18714"/>
          <a:stretch>
            <a:fillRect/>
          </a:stretch>
        </p:blipFill>
        <p:spPr/>
      </p:pic>
    </p:spTree>
    <p:extLst>
      <p:ext uri="{BB962C8B-B14F-4D97-AF65-F5344CB8AC3E}">
        <p14:creationId xmlns:p14="http://schemas.microsoft.com/office/powerpoint/2010/main" val="383212296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162800" y="942164"/>
            <a:ext cx="1676400" cy="5763436"/>
          </a:xfrm>
        </p:spPr>
        <p:txBody>
          <a:bodyPr>
            <a:normAutofit lnSpcReduction="10000"/>
          </a:bodyPr>
          <a:lstStyle/>
          <a:p>
            <a:r>
              <a:rPr lang="en-US" dirty="0" smtClean="0"/>
              <a:t>In addition to the first idea, we also thought of adding a second column next to the filtering column that would show the actual painting chosen and relevant details underneath the image. The arrows indicate the columns perhaps transitioning or changing location, but we aren’t exactly certain what would be the best way to arrange the filter/detail/map yet. </a:t>
            </a:r>
            <a:endParaRPr lang="en-US" dirty="0"/>
          </a:p>
        </p:txBody>
      </p:sp>
      <p:sp>
        <p:nvSpPr>
          <p:cNvPr id="4" name="Title 3"/>
          <p:cNvSpPr>
            <a:spLocks noGrp="1"/>
          </p:cNvSpPr>
          <p:nvPr>
            <p:ph type="title"/>
          </p:nvPr>
        </p:nvSpPr>
        <p:spPr>
          <a:xfrm>
            <a:off x="7162800" y="460248"/>
            <a:ext cx="1676400" cy="481916"/>
          </a:xfrm>
        </p:spPr>
        <p:txBody>
          <a:bodyPr/>
          <a:lstStyle/>
          <a:p>
            <a:r>
              <a:rPr lang="en-US" dirty="0" smtClean="0"/>
              <a:t>2</a:t>
            </a:r>
            <a:r>
              <a:rPr lang="en-US" baseline="30000" dirty="0" smtClean="0"/>
              <a:t>nd</a:t>
            </a:r>
            <a:r>
              <a:rPr lang="en-US" dirty="0" smtClean="0"/>
              <a:t> idea</a:t>
            </a:r>
            <a:endParaRPr lang="en-US" dirty="0"/>
          </a:p>
        </p:txBody>
      </p:sp>
      <p:pic>
        <p:nvPicPr>
          <p:cNvPr id="5" name="Content Placeholder 3"/>
          <p:cNvPicPr>
            <a:picLocks noGrp="1" noChangeAspect="1"/>
          </p:cNvPicPr>
          <p:nvPr>
            <p:ph type="pic" idx="1"/>
          </p:nvPr>
        </p:nvPicPr>
        <p:blipFill>
          <a:blip r:embed="rId2"/>
          <a:srcRect t="-11917" b="-11917"/>
          <a:stretch>
            <a:fillRect/>
          </a:stretch>
        </p:blipFill>
        <p:spPr/>
      </p:pic>
    </p:spTree>
    <p:extLst>
      <p:ext uri="{BB962C8B-B14F-4D97-AF65-F5344CB8AC3E}">
        <p14:creationId xmlns:p14="http://schemas.microsoft.com/office/powerpoint/2010/main" val="40326802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018878" y="873891"/>
            <a:ext cx="1966378" cy="5831709"/>
          </a:xfrm>
        </p:spPr>
        <p:txBody>
          <a:bodyPr>
            <a:normAutofit lnSpcReduction="10000"/>
          </a:bodyPr>
          <a:lstStyle/>
          <a:p>
            <a:r>
              <a:rPr lang="en-US" dirty="0" smtClean="0"/>
              <a:t>The ideal implementation of the word cloud would show the radius of the topic circle to correspond with the number of paintings with that topic. In addition, the circles would have a color based on the average year that the topic appears. The circles would be movable for easy comparison and will hopefully be able to be sorted by average year or frequency. Dragging multiple circles to a box in the corner would spawn a circle with the topics combined.</a:t>
            </a:r>
            <a:endParaRPr lang="en-US" dirty="0"/>
          </a:p>
        </p:txBody>
      </p:sp>
      <p:sp>
        <p:nvSpPr>
          <p:cNvPr id="4" name="Title 3"/>
          <p:cNvSpPr>
            <a:spLocks noGrp="1"/>
          </p:cNvSpPr>
          <p:nvPr>
            <p:ph type="title"/>
          </p:nvPr>
        </p:nvSpPr>
        <p:spPr>
          <a:xfrm>
            <a:off x="7162800" y="460248"/>
            <a:ext cx="1676400" cy="413643"/>
          </a:xfrm>
        </p:spPr>
        <p:txBody>
          <a:bodyPr/>
          <a:lstStyle/>
          <a:p>
            <a:r>
              <a:rPr lang="en-US" dirty="0" smtClean="0"/>
              <a:t>Word cloud</a:t>
            </a:r>
            <a:endParaRPr lang="en-US" dirty="0"/>
          </a:p>
        </p:txBody>
      </p:sp>
      <p:pic>
        <p:nvPicPr>
          <p:cNvPr id="6" name="Picture Placeholder 5" descr="Screen Shot 2014-05-01 at 1.54.40 AM.png"/>
          <p:cNvPicPr>
            <a:picLocks noGrp="1" noChangeAspect="1"/>
          </p:cNvPicPr>
          <p:nvPr>
            <p:ph type="pic" idx="1"/>
          </p:nvPr>
        </p:nvPicPr>
        <p:blipFill>
          <a:blip r:embed="rId2">
            <a:extLst>
              <a:ext uri="{28A0092B-C50C-407E-A947-70E740481C1C}">
                <a14:useLocalDpi xmlns:a14="http://schemas.microsoft.com/office/drawing/2010/main" val="0"/>
              </a:ext>
            </a:extLst>
          </a:blip>
          <a:srcRect t="-16601" b="-16601"/>
          <a:stretch>
            <a:fillRect/>
          </a:stretch>
        </p:blipFill>
        <p:spPr/>
      </p:pic>
    </p:spTree>
    <p:extLst>
      <p:ext uri="{BB962C8B-B14F-4D97-AF65-F5344CB8AC3E}">
        <p14:creationId xmlns:p14="http://schemas.microsoft.com/office/powerpoint/2010/main" val="36774288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7005223" y="873891"/>
            <a:ext cx="1966378" cy="5831709"/>
          </a:xfrm>
        </p:spPr>
        <p:txBody>
          <a:bodyPr>
            <a:normAutofit/>
          </a:bodyPr>
          <a:lstStyle/>
          <a:p>
            <a:r>
              <a:rPr lang="en-US" dirty="0" smtClean="0"/>
              <a:t>For the timeline component of our visualization, the idea is to have parallel timelines that compare the paintings created versus a timeline of the major events in the Italian Renaissance. The nodes would still be responsive to the detail portion of the visualization next to the filter, and the nodes on the timelines would display appropriate details about the painting or the event when hovered over.</a:t>
            </a:r>
            <a:endParaRPr lang="en-US" dirty="0"/>
          </a:p>
        </p:txBody>
      </p:sp>
      <p:sp>
        <p:nvSpPr>
          <p:cNvPr id="4" name="Title 3"/>
          <p:cNvSpPr>
            <a:spLocks noGrp="1"/>
          </p:cNvSpPr>
          <p:nvPr>
            <p:ph type="title"/>
          </p:nvPr>
        </p:nvSpPr>
        <p:spPr>
          <a:xfrm>
            <a:off x="7162800" y="460248"/>
            <a:ext cx="1676400" cy="413643"/>
          </a:xfrm>
        </p:spPr>
        <p:txBody>
          <a:bodyPr/>
          <a:lstStyle/>
          <a:p>
            <a:r>
              <a:rPr lang="en-US" dirty="0" smtClean="0"/>
              <a:t>Timeline</a:t>
            </a:r>
            <a:endParaRPr lang="en-US" dirty="0"/>
          </a:p>
        </p:txBody>
      </p:sp>
      <p:pic>
        <p:nvPicPr>
          <p:cNvPr id="6" name="Picture Placeholder 5" descr="Screen Shot 2014-05-01 at 1.54.48 AM.png"/>
          <p:cNvPicPr>
            <a:picLocks noGrp="1" noChangeAspect="1"/>
          </p:cNvPicPr>
          <p:nvPr>
            <p:ph type="pic" idx="1"/>
          </p:nvPr>
        </p:nvPicPr>
        <p:blipFill>
          <a:blip r:embed="rId2">
            <a:extLst>
              <a:ext uri="{28A0092B-C50C-407E-A947-70E740481C1C}">
                <a14:useLocalDpi xmlns:a14="http://schemas.microsoft.com/office/drawing/2010/main" val="0"/>
              </a:ext>
            </a:extLst>
          </a:blip>
          <a:srcRect t="-41479" b="-41479"/>
          <a:stretch>
            <a:fillRect/>
          </a:stretch>
        </p:blipFill>
        <p:spPr/>
      </p:pic>
    </p:spTree>
    <p:extLst>
      <p:ext uri="{BB962C8B-B14F-4D97-AF65-F5344CB8AC3E}">
        <p14:creationId xmlns:p14="http://schemas.microsoft.com/office/powerpoint/2010/main" val="32315991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US" u="sng" dirty="0" smtClean="0">
                <a:hlinkClick r:id="rId2" action="ppaction://hlinksldjump"/>
              </a:rPr>
              <a:t>Initial Project Proposal</a:t>
            </a:r>
            <a:endParaRPr lang="en-US" u="sng" dirty="0" smtClean="0"/>
          </a:p>
          <a:p>
            <a:r>
              <a:rPr lang="en-US" u="sng" dirty="0" smtClean="0">
                <a:hlinkClick r:id="rId3" action="ppaction://hlinksldjump"/>
              </a:rPr>
              <a:t>Overview </a:t>
            </a:r>
            <a:r>
              <a:rPr lang="en-US" u="sng" dirty="0">
                <a:hlinkClick r:id="rId3" action="ppaction://hlinksldjump"/>
              </a:rPr>
              <a:t>and Motivation</a:t>
            </a:r>
            <a:r>
              <a:rPr lang="en-US" u="sng" dirty="0"/>
              <a:t>: </a:t>
            </a:r>
            <a:r>
              <a:rPr lang="en-US" dirty="0"/>
              <a:t>Provide an overview of the project goals and the motivation for it. Consider that this will be read by people who did not see your project proposal. </a:t>
            </a:r>
            <a:endParaRPr lang="en-US" dirty="0" smtClean="0"/>
          </a:p>
          <a:p>
            <a:r>
              <a:rPr lang="en-US" u="sng" dirty="0" smtClean="0"/>
              <a:t>Related </a:t>
            </a:r>
            <a:r>
              <a:rPr lang="en-US" u="sng" dirty="0"/>
              <a:t>Work: </a:t>
            </a:r>
            <a:r>
              <a:rPr lang="en-US" dirty="0"/>
              <a:t>Anything that inspired you, such as a paper, a web site, visualizations we discussed in class, etc. </a:t>
            </a:r>
            <a:endParaRPr lang="en-US" dirty="0" smtClean="0"/>
          </a:p>
          <a:p>
            <a:r>
              <a:rPr lang="en-US" u="sng" dirty="0" smtClean="0"/>
              <a:t>Questions</a:t>
            </a:r>
            <a:r>
              <a:rPr lang="en-US" dirty="0"/>
              <a:t>: What questions are you trying to answer? How did these questions evolve over the course of the project? What new questions did you consider in the course of your analysis? </a:t>
            </a:r>
            <a:endParaRPr lang="en-US" dirty="0" smtClean="0"/>
          </a:p>
          <a:p>
            <a:r>
              <a:rPr lang="en-US" u="sng" dirty="0" smtClean="0"/>
              <a:t>Data</a:t>
            </a:r>
            <a:r>
              <a:rPr lang="en-US" dirty="0"/>
              <a:t>: Source, scraping method, cleanup, etc. </a:t>
            </a:r>
            <a:endParaRPr lang="en-US" dirty="0" smtClean="0"/>
          </a:p>
          <a:p>
            <a:r>
              <a:rPr lang="en-US" u="sng" dirty="0" smtClean="0"/>
              <a:t>Exploratory </a:t>
            </a:r>
            <a:r>
              <a:rPr lang="en-US" u="sng" dirty="0"/>
              <a:t>Data Analysis</a:t>
            </a:r>
            <a:r>
              <a:rPr lang="en-US" dirty="0"/>
              <a:t>: What visualizations did you use to initially look at your data? What insights did you gain? How did these insights inform your design? </a:t>
            </a:r>
            <a:endParaRPr lang="en-US" dirty="0" smtClean="0"/>
          </a:p>
          <a:p>
            <a:r>
              <a:rPr lang="en-US" u="sng" dirty="0" smtClean="0"/>
              <a:t>Design </a:t>
            </a:r>
            <a:r>
              <a:rPr lang="en-US" u="sng" dirty="0"/>
              <a:t>Evolution</a:t>
            </a:r>
            <a:r>
              <a:rPr lang="en-US" dirty="0"/>
              <a:t>: What are the different visualizations you considered? Justify the design decisions you made using the perceptual and design principles you learned in the course. </a:t>
            </a:r>
            <a:endParaRPr lang="en-US" dirty="0" smtClean="0"/>
          </a:p>
          <a:p>
            <a:r>
              <a:rPr lang="en-US" u="sng" dirty="0" smtClean="0"/>
              <a:t>Implementation</a:t>
            </a:r>
            <a:r>
              <a:rPr lang="en-US" dirty="0"/>
              <a:t>: Describe the intent and functionality of the interactive visualizations you implemented. Provide clear and well-referenced images showing the key design and interaction elements. </a:t>
            </a:r>
            <a:endParaRPr lang="en-US" dirty="0" smtClean="0"/>
          </a:p>
          <a:p>
            <a:r>
              <a:rPr lang="en-US" u="sng" dirty="0" smtClean="0"/>
              <a:t>Evaluation</a:t>
            </a:r>
            <a:r>
              <a:rPr lang="en-US" dirty="0"/>
              <a:t>: What did you learn about the data by using your visualizations? How did you answer your questions? How well does your visualization work, and how could you further improve it?</a:t>
            </a:r>
          </a:p>
        </p:txBody>
      </p:sp>
      <p:sp>
        <p:nvSpPr>
          <p:cNvPr id="3" name="Title 2"/>
          <p:cNvSpPr>
            <a:spLocks noGrp="1"/>
          </p:cNvSpPr>
          <p:nvPr>
            <p:ph type="title"/>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8628825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implement our visualizations, we utilized much of the second problem set with the graph/node and the radio buttons and the fourth problem set with the </a:t>
            </a:r>
            <a:r>
              <a:rPr lang="en-US" dirty="0" err="1" smtClean="0"/>
              <a:t>geomap</a:t>
            </a:r>
            <a:r>
              <a:rPr lang="en-US" dirty="0" smtClean="0"/>
              <a:t> of the US. Since ~11,000 points is a lot and can significantly delay the visualization, conditions were made through different filters such as the date of the painting, the artist, or simply the total number of paintings shown, to ensure that not all of the data points are shown at once. In addition, colors would also be added to depict the artist at hand or the time period chosen to allow for easy comprehension and compartmentalization of the data for the user.</a:t>
            </a:r>
            <a:endParaRPr lang="en-US" dirty="0"/>
          </a:p>
        </p:txBody>
      </p:sp>
      <p:sp>
        <p:nvSpPr>
          <p:cNvPr id="3" name="Title 2"/>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41674608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99409" y="244869"/>
            <a:ext cx="4571983" cy="412750"/>
          </a:xfrm>
        </p:spPr>
        <p:txBody>
          <a:bodyPr/>
          <a:lstStyle/>
          <a:p>
            <a:r>
              <a:rPr lang="en-US" dirty="0" smtClean="0"/>
              <a:t>1</a:t>
            </a:r>
            <a:r>
              <a:rPr lang="en-US" baseline="30000" dirty="0" smtClean="0"/>
              <a:t>st</a:t>
            </a:r>
            <a:r>
              <a:rPr lang="en-US" dirty="0" smtClean="0"/>
              <a:t> Screenshot</a:t>
            </a:r>
            <a:endParaRPr lang="en-US" dirty="0"/>
          </a:p>
        </p:txBody>
      </p:sp>
      <p:sp>
        <p:nvSpPr>
          <p:cNvPr id="9" name="TextBox 8"/>
          <p:cNvSpPr txBox="1"/>
          <p:nvPr/>
        </p:nvSpPr>
        <p:spPr>
          <a:xfrm>
            <a:off x="491595" y="4628895"/>
            <a:ext cx="8165931" cy="2031325"/>
          </a:xfrm>
          <a:prstGeom prst="rect">
            <a:avLst/>
          </a:prstGeom>
          <a:noFill/>
        </p:spPr>
        <p:txBody>
          <a:bodyPr wrap="square" rtlCol="0">
            <a:spAutoFit/>
          </a:bodyPr>
          <a:lstStyle/>
          <a:p>
            <a:r>
              <a:rPr lang="en-US" dirty="0" smtClean="0"/>
              <a:t>The first screenshot shows the initial structure and layout of our visualization. We took a sample amount of data (sample size of 10) to be able to work with the data without overloading the browser. The basic layout was inspired by the 2</a:t>
            </a:r>
            <a:r>
              <a:rPr lang="en-US" baseline="30000" dirty="0" smtClean="0"/>
              <a:t>nd</a:t>
            </a:r>
            <a:r>
              <a:rPr lang="en-US" dirty="0" smtClean="0"/>
              <a:t> problem set of visualizing </a:t>
            </a:r>
            <a:r>
              <a:rPr lang="en-US" dirty="0" err="1" smtClean="0"/>
              <a:t>github</a:t>
            </a:r>
            <a:r>
              <a:rPr lang="en-US" dirty="0" smtClean="0"/>
              <a:t> data into a graph with nodes and links, adapting the force and radial functionalities of the nodes as a starting point. A Google reverse image search was also implemented for the user to be able to search for the image itself online with ease on a new tab. </a:t>
            </a:r>
            <a:endParaRPr lang="en-US" dirty="0"/>
          </a:p>
        </p:txBody>
      </p:sp>
      <p:pic>
        <p:nvPicPr>
          <p:cNvPr id="2" name="Picture 1" descr="Screen Shot 2014-04-21 at 2.3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32" y="754655"/>
            <a:ext cx="7419648" cy="3874240"/>
          </a:xfrm>
          <a:prstGeom prst="rect">
            <a:avLst/>
          </a:prstGeom>
        </p:spPr>
      </p:pic>
    </p:spTree>
    <p:extLst>
      <p:ext uri="{BB962C8B-B14F-4D97-AF65-F5344CB8AC3E}">
        <p14:creationId xmlns:p14="http://schemas.microsoft.com/office/powerpoint/2010/main" val="10087891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creen Shot 2014-04-29 at 5.04.05 PM.png"/>
          <p:cNvPicPr>
            <a:picLocks noGrp="1" noChangeAspect="1"/>
          </p:cNvPicPr>
          <p:nvPr>
            <p:ph type="pic" idx="4294967295"/>
          </p:nvPr>
        </p:nvPicPr>
        <p:blipFill>
          <a:blip r:embed="rId2">
            <a:extLst>
              <a:ext uri="{28A0092B-C50C-407E-A947-70E740481C1C}">
                <a14:useLocalDpi xmlns:a14="http://schemas.microsoft.com/office/drawing/2010/main" val="0"/>
              </a:ext>
            </a:extLst>
          </a:blip>
          <a:srcRect t="-32734" b="-32734"/>
          <a:stretch>
            <a:fillRect/>
          </a:stretch>
        </p:blipFill>
        <p:spPr>
          <a:xfrm>
            <a:off x="1228189" y="-598600"/>
            <a:ext cx="6705600" cy="6553200"/>
          </a:xfrm>
        </p:spPr>
      </p:pic>
      <p:sp>
        <p:nvSpPr>
          <p:cNvPr id="4" name="Title 3"/>
          <p:cNvSpPr>
            <a:spLocks noGrp="1"/>
          </p:cNvSpPr>
          <p:nvPr>
            <p:ph type="title" idx="4294967295"/>
          </p:nvPr>
        </p:nvSpPr>
        <p:spPr>
          <a:xfrm>
            <a:off x="2294997" y="244869"/>
            <a:ext cx="4571983" cy="412750"/>
          </a:xfrm>
        </p:spPr>
        <p:txBody>
          <a:bodyPr/>
          <a:lstStyle/>
          <a:p>
            <a:r>
              <a:rPr lang="en-US" dirty="0" smtClean="0"/>
              <a:t>2</a:t>
            </a:r>
            <a:r>
              <a:rPr lang="en-US" baseline="30000" dirty="0" smtClean="0"/>
              <a:t>nd</a:t>
            </a:r>
            <a:r>
              <a:rPr lang="en-US" dirty="0" smtClean="0"/>
              <a:t> Screenshot</a:t>
            </a:r>
            <a:endParaRPr lang="en-US" dirty="0"/>
          </a:p>
        </p:txBody>
      </p:sp>
      <p:sp>
        <p:nvSpPr>
          <p:cNvPr id="9" name="TextBox 8"/>
          <p:cNvSpPr txBox="1"/>
          <p:nvPr/>
        </p:nvSpPr>
        <p:spPr>
          <a:xfrm>
            <a:off x="491595" y="4792749"/>
            <a:ext cx="8165931" cy="1200329"/>
          </a:xfrm>
          <a:prstGeom prst="rect">
            <a:avLst/>
          </a:prstGeom>
          <a:noFill/>
        </p:spPr>
        <p:txBody>
          <a:bodyPr wrap="square" rtlCol="0">
            <a:spAutoFit/>
          </a:bodyPr>
          <a:lstStyle/>
          <a:p>
            <a:r>
              <a:rPr lang="en-US" dirty="0" smtClean="0"/>
              <a:t>The second screenshot of our visualization illustrates the bar graph in the bottom right hand corner beginning to take shape as it depicts the total number of paintings lost in the data per artist. The filters are also beginning to be set up to give control to the user the amount of data to be shown at once. </a:t>
            </a:r>
            <a:endParaRPr lang="en-US" dirty="0"/>
          </a:p>
        </p:txBody>
      </p:sp>
    </p:spTree>
    <p:extLst>
      <p:ext uri="{BB962C8B-B14F-4D97-AF65-F5344CB8AC3E}">
        <p14:creationId xmlns:p14="http://schemas.microsoft.com/office/powerpoint/2010/main" val="11592469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descr="Screen Shot 2014-04-30 at 11.23.40 PM.png"/>
          <p:cNvPicPr>
            <a:picLocks noChangeAspect="1"/>
          </p:cNvPicPr>
          <p:nvPr/>
        </p:nvPicPr>
        <p:blipFill>
          <a:blip r:embed="rId2">
            <a:extLst>
              <a:ext uri="{28A0092B-C50C-407E-A947-70E740481C1C}">
                <a14:useLocalDpi xmlns:a14="http://schemas.microsoft.com/office/drawing/2010/main" val="0"/>
              </a:ext>
            </a:extLst>
          </a:blip>
          <a:srcRect t="-51570" b="-51570"/>
          <a:stretch>
            <a:fillRect/>
          </a:stretch>
        </p:blipFill>
        <p:spPr>
          <a:xfrm>
            <a:off x="1258488" y="-844385"/>
            <a:ext cx="6705600" cy="6553200"/>
          </a:xfrm>
          <a:prstGeom prst="rect">
            <a:avLst/>
          </a:prstGeom>
        </p:spPr>
      </p:pic>
      <p:sp>
        <p:nvSpPr>
          <p:cNvPr id="4" name="Title 3"/>
          <p:cNvSpPr>
            <a:spLocks noGrp="1"/>
          </p:cNvSpPr>
          <p:nvPr>
            <p:ph type="title" idx="4294967295"/>
          </p:nvPr>
        </p:nvSpPr>
        <p:spPr>
          <a:xfrm>
            <a:off x="2554450" y="244869"/>
            <a:ext cx="4571983" cy="412750"/>
          </a:xfrm>
        </p:spPr>
        <p:txBody>
          <a:bodyPr/>
          <a:lstStyle/>
          <a:p>
            <a:r>
              <a:rPr lang="en-US" dirty="0" smtClean="0"/>
              <a:t>3</a:t>
            </a:r>
            <a:r>
              <a:rPr lang="en-US" baseline="30000" dirty="0" smtClean="0"/>
              <a:t>rd</a:t>
            </a:r>
            <a:r>
              <a:rPr lang="en-US" dirty="0" smtClean="0"/>
              <a:t> Screenshot</a:t>
            </a:r>
            <a:endParaRPr lang="en-US" dirty="0"/>
          </a:p>
        </p:txBody>
      </p:sp>
      <p:sp>
        <p:nvSpPr>
          <p:cNvPr id="9" name="TextBox 8"/>
          <p:cNvSpPr txBox="1"/>
          <p:nvPr/>
        </p:nvSpPr>
        <p:spPr>
          <a:xfrm>
            <a:off x="491595" y="4192584"/>
            <a:ext cx="8165931" cy="2031325"/>
          </a:xfrm>
          <a:prstGeom prst="rect">
            <a:avLst/>
          </a:prstGeom>
          <a:noFill/>
        </p:spPr>
        <p:txBody>
          <a:bodyPr wrap="square" rtlCol="0">
            <a:spAutoFit/>
          </a:bodyPr>
          <a:lstStyle/>
          <a:p>
            <a:r>
              <a:rPr lang="en-US" dirty="0" smtClean="0"/>
              <a:t>This screenshot shows the map of Italy and its corresponding paintings in the dataset as well as a different bar graph that compares the number of paintings missing to the century the painting was created. The filters are also advancing in complexity as the cities where the painting was last seen can be filtered out as well as the artists who are in our dataset. This location also caused the map to be relatively useless to be zoomed in as the locations are not GPS accurate but are rather the names of cities in Italy instead.  </a:t>
            </a:r>
            <a:endParaRPr lang="en-US" dirty="0"/>
          </a:p>
        </p:txBody>
      </p:sp>
    </p:spTree>
    <p:extLst>
      <p:ext uri="{BB962C8B-B14F-4D97-AF65-F5344CB8AC3E}">
        <p14:creationId xmlns:p14="http://schemas.microsoft.com/office/powerpoint/2010/main" val="38398811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 descr="Screen Shot 2014-05-01 at 1.42.46 AM.png"/>
          <p:cNvPicPr>
            <a:picLocks noChangeAspect="1"/>
          </p:cNvPicPr>
          <p:nvPr/>
        </p:nvPicPr>
        <p:blipFill>
          <a:blip r:embed="rId2">
            <a:extLst>
              <a:ext uri="{28A0092B-C50C-407E-A947-70E740481C1C}">
                <a14:useLocalDpi xmlns:a14="http://schemas.microsoft.com/office/drawing/2010/main" val="0"/>
              </a:ext>
            </a:extLst>
          </a:blip>
          <a:srcRect t="-51687" b="-51687"/>
          <a:stretch>
            <a:fillRect/>
          </a:stretch>
        </p:blipFill>
        <p:spPr>
          <a:xfrm>
            <a:off x="1231177" y="-844380"/>
            <a:ext cx="6705600" cy="6553200"/>
          </a:xfrm>
          <a:prstGeom prst="rect">
            <a:avLst/>
          </a:prstGeom>
        </p:spPr>
      </p:pic>
      <p:sp>
        <p:nvSpPr>
          <p:cNvPr id="4" name="Title 3"/>
          <p:cNvSpPr>
            <a:spLocks noGrp="1"/>
          </p:cNvSpPr>
          <p:nvPr>
            <p:ph type="title" idx="4294967295"/>
          </p:nvPr>
        </p:nvSpPr>
        <p:spPr>
          <a:xfrm>
            <a:off x="2294997" y="271265"/>
            <a:ext cx="4571983" cy="412750"/>
          </a:xfrm>
        </p:spPr>
        <p:txBody>
          <a:bodyPr/>
          <a:lstStyle/>
          <a:p>
            <a:r>
              <a:rPr lang="en-US" dirty="0" smtClean="0"/>
              <a:t>4</a:t>
            </a:r>
            <a:r>
              <a:rPr lang="en-US" baseline="30000" dirty="0" smtClean="0"/>
              <a:t>th</a:t>
            </a:r>
            <a:r>
              <a:rPr lang="en-US" dirty="0" smtClean="0"/>
              <a:t> Screenshot</a:t>
            </a:r>
            <a:endParaRPr lang="en-US" dirty="0"/>
          </a:p>
        </p:txBody>
      </p:sp>
      <p:sp>
        <p:nvSpPr>
          <p:cNvPr id="9" name="TextBox 8"/>
          <p:cNvSpPr txBox="1"/>
          <p:nvPr/>
        </p:nvSpPr>
        <p:spPr>
          <a:xfrm>
            <a:off x="491595" y="4192584"/>
            <a:ext cx="8165931" cy="2031325"/>
          </a:xfrm>
          <a:prstGeom prst="rect">
            <a:avLst/>
          </a:prstGeom>
          <a:noFill/>
        </p:spPr>
        <p:txBody>
          <a:bodyPr wrap="square" rtlCol="0">
            <a:spAutoFit/>
          </a:bodyPr>
          <a:lstStyle/>
          <a:p>
            <a:r>
              <a:rPr lang="en-US" dirty="0" smtClean="0"/>
              <a:t>As designed in the previous slide, this screenshot is the word cloud made of the topics that describe the painting at hand by key words that depict elements or events within the painting or such as Jesus, infants, or worship. The </a:t>
            </a:r>
            <a:r>
              <a:rPr lang="en-US" dirty="0" smtClean="0"/>
              <a:t>colors </a:t>
            </a:r>
            <a:r>
              <a:rPr lang="en-US" dirty="0" smtClean="0"/>
              <a:t>in this screenshot aren’t indicative of anything in particular, but the plan is to make the colors more relevant by having the color depict the average year that the paintings with that topic have and using a gradient to show the relevance to that topic to the current year.</a:t>
            </a:r>
            <a:endParaRPr lang="en-US" dirty="0"/>
          </a:p>
        </p:txBody>
      </p:sp>
    </p:spTree>
    <p:extLst>
      <p:ext uri="{BB962C8B-B14F-4D97-AF65-F5344CB8AC3E}">
        <p14:creationId xmlns:p14="http://schemas.microsoft.com/office/powerpoint/2010/main" val="14543821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fontScale="92500" lnSpcReduction="20000"/>
          </a:bodyPr>
          <a:lstStyle/>
          <a:p>
            <a:r>
              <a:rPr lang="en-US" dirty="0" smtClean="0"/>
              <a:t>The visualization of our data allows us to visually compare the number of paintings missing and gain a better conceptual understanding of how the missing paintings relate to each other and places them into a greater context. Through the map, the user is able to see where paintings from which time period are generally missing from, making connections to how the geographic location of the painting relates to the amount of missing paintings. In addition, the parallel timeline puts the missing paintings in context with events that were surrounding the paintings at their completion. Our visualization allows for this cross comparison and overall a more complete conceptual understanding of how time, the artist, topic, and location impacted the paintings’ fate as the user interacts with the filters that dynamically change all components of the visualization. </a:t>
            </a:r>
            <a:r>
              <a:rPr lang="en-US" dirty="0" smtClean="0"/>
              <a:t>However, the visualization is far from perfect; in the next steps of improvement, a more definite interaction between the differing visualizations and how the visualization handles the data as the filtering is less focused would be adjusted so that the visualization can handle all ~11,000 paintings at once without overloading the browser.</a:t>
            </a:r>
            <a:endParaRPr lang="en-US" dirty="0"/>
          </a:p>
        </p:txBody>
      </p:sp>
      <p:sp>
        <p:nvSpPr>
          <p:cNvPr id="3" name="Title 2"/>
          <p:cNvSpPr>
            <a:spLocks noGrp="1"/>
          </p:cNvSpPr>
          <p:nvPr>
            <p:ph type="title"/>
          </p:nvPr>
        </p:nvSpPr>
        <p:spPr/>
        <p:txBody>
          <a:bodyPr/>
          <a:lstStyle/>
          <a:p>
            <a:r>
              <a:rPr lang="en-US" dirty="0" smtClean="0"/>
              <a:t>evaluation</a:t>
            </a:r>
            <a:endParaRPr lang="en-US" dirty="0"/>
          </a:p>
        </p:txBody>
      </p:sp>
    </p:spTree>
    <p:extLst>
      <p:ext uri="{BB962C8B-B14F-4D97-AF65-F5344CB8AC3E}">
        <p14:creationId xmlns:p14="http://schemas.microsoft.com/office/powerpoint/2010/main" val="22411487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a:bodyPr>
          <a:lstStyle/>
          <a:p>
            <a:r>
              <a:rPr lang="en-US" dirty="0" smtClean="0"/>
              <a:t>In conclusion, this visualization allows for users interested in the </a:t>
            </a:r>
            <a:r>
              <a:rPr lang="en-US" dirty="0" smtClean="0"/>
              <a:t>Italian Renaissance and its missing paintings to place the missing paintings into a greater context that assists their understanding of where and potentially why the paintings are missing. This could further help the current efforts to find the homeless paintings of the Italian Renaissance and the historians’ efforts to locate and restore the works of art to be studied and appreciated by artists and art appreciators alike.</a:t>
            </a:r>
            <a:endParaRPr lang="en-US" dirty="0"/>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6749511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 indent="0">
              <a:buNone/>
            </a:pPr>
            <a:r>
              <a:rPr lang="en-US" dirty="0" smtClean="0"/>
              <a:t>Ben </a:t>
            </a:r>
            <a:r>
              <a:rPr lang="en-US" dirty="0"/>
              <a:t>is taking a class called “Homeless Paintings of the Italian Renaissance.” The goal of the class is to explore a dataset of photos of Italian Renaissance paintings that have been lost to history. The original paintings may have been lost, stolen, destroyed in World War II, mislabeled, or hidden in a private collection. Ideally, we will also find a few of the paintings along the way, though the main goal of this project will be to do cool data visualization projects. </a:t>
            </a:r>
            <a:endParaRPr lang="en-US" dirty="0" smtClean="0"/>
          </a:p>
          <a:p>
            <a:pPr marL="45720" indent="0">
              <a:buNone/>
            </a:pPr>
            <a:r>
              <a:rPr lang="en-US" dirty="0" smtClean="0"/>
              <a:t>Linda </a:t>
            </a:r>
            <a:r>
              <a:rPr lang="en-US" dirty="0"/>
              <a:t>is majoring in CS and minoring in History of Art and Architecture, so she is looking forward to combining her twin interests with this unique and previously unexplored data set. Jason is majoring in CS and is looking to explore how data can be visualized in a meaningful and aesthetically pleasing manner through this project.</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overview &amp; motivation</a:t>
            </a:r>
            <a:endParaRPr lang="en-US" dirty="0"/>
          </a:p>
        </p:txBody>
      </p:sp>
    </p:spTree>
    <p:extLst>
      <p:ext uri="{BB962C8B-B14F-4D97-AF65-F5344CB8AC3E}">
        <p14:creationId xmlns:p14="http://schemas.microsoft.com/office/powerpoint/2010/main" val="37713987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The </a:t>
            </a:r>
            <a:r>
              <a:rPr lang="en-US" dirty="0"/>
              <a:t>main goals will be to let users learn more about the distribution of the paintings in the set across many different axes: time, painting location, last known location, artist, last known date, etc. The benefits include a general knowledge of art historical collections, and perhaps insights into finding some of the lost paintings of this collection.</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project objectives</a:t>
            </a:r>
            <a:endParaRPr lang="en-US" dirty="0"/>
          </a:p>
        </p:txBody>
      </p:sp>
    </p:spTree>
    <p:extLst>
      <p:ext uri="{BB962C8B-B14F-4D97-AF65-F5344CB8AC3E}">
        <p14:creationId xmlns:p14="http://schemas.microsoft.com/office/powerpoint/2010/main" val="36077350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The </a:t>
            </a:r>
            <a:r>
              <a:rPr lang="en-US" dirty="0"/>
              <a:t>data is provided by the Homeless Paintings course, originally encoded by Bernard Berenson’s archive in Italy (in a villa owned by Harvard). The data is split into 11,233 separate </a:t>
            </a:r>
            <a:r>
              <a:rPr lang="en-US" dirty="0" err="1" smtClean="0"/>
              <a:t>json</a:t>
            </a:r>
            <a:r>
              <a:rPr lang="en-US" dirty="0" smtClean="0"/>
              <a:t> </a:t>
            </a:r>
            <a:r>
              <a:rPr lang="en-US" dirty="0"/>
              <a:t>files – one for each painting – which unfortunately are not exactly uniform so some cleaning will be required. The files are online but password protected, but we can get a link with permissions for our TF if necessary.</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data</a:t>
            </a:r>
            <a:endParaRPr lang="en-US" dirty="0"/>
          </a:p>
        </p:txBody>
      </p:sp>
    </p:spTree>
    <p:extLst>
      <p:ext uri="{BB962C8B-B14F-4D97-AF65-F5344CB8AC3E}">
        <p14:creationId xmlns:p14="http://schemas.microsoft.com/office/powerpoint/2010/main" val="29428474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Mostly</a:t>
            </a:r>
            <a:r>
              <a:rPr lang="en-US" dirty="0"/>
              <a:t>, the </a:t>
            </a:r>
            <a:r>
              <a:rPr lang="en-US" dirty="0" err="1"/>
              <a:t>j</a:t>
            </a:r>
            <a:r>
              <a:rPr lang="en-US" dirty="0" err="1" smtClean="0"/>
              <a:t>son</a:t>
            </a:r>
            <a:r>
              <a:rPr lang="en-US" dirty="0" smtClean="0"/>
              <a:t> </a:t>
            </a:r>
            <a:r>
              <a:rPr lang="en-US" dirty="0"/>
              <a:t>files are in two different formats, so we will run a loop through the files to determine the format and then run the appropriate functions to extract data as necessary. We will take dates, locations, artists, and anything else that might be interesting to explore. We expect to use Python to scrape the files (since they are only online), and then write the information into a CSV.</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data processing</a:t>
            </a:r>
            <a:endParaRPr lang="en-US" dirty="0"/>
          </a:p>
        </p:txBody>
      </p:sp>
    </p:spTree>
    <p:extLst>
      <p:ext uri="{BB962C8B-B14F-4D97-AF65-F5344CB8AC3E}">
        <p14:creationId xmlns:p14="http://schemas.microsoft.com/office/powerpoint/2010/main" val="2377346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For </a:t>
            </a:r>
            <a:r>
              <a:rPr lang="en-US" dirty="0"/>
              <a:t>the dates that paintings were created and then lost, it would be great to create bar charts with brushing. For the locations that paintings were created in and then lost in, we are considering making maps of the world with the paintings plotted on top. For both of these, we would like to have interactive filtering so the user doesn’t have to use the full dataset for each.</a:t>
            </a:r>
          </a:p>
          <a:p>
            <a:endParaRPr lang="en-US" dirty="0"/>
          </a:p>
        </p:txBody>
      </p:sp>
      <p:sp>
        <p:nvSpPr>
          <p:cNvPr id="3" name="Title 2"/>
          <p:cNvSpPr>
            <a:spLocks noGrp="1"/>
          </p:cNvSpPr>
          <p:nvPr>
            <p:ph type="title"/>
          </p:nvPr>
        </p:nvSpPr>
        <p:spPr/>
        <p:txBody>
          <a:bodyPr/>
          <a:lstStyle/>
          <a:p>
            <a:r>
              <a:rPr lang="en-US" sz="2400" dirty="0" smtClean="0"/>
              <a:t>Initial project proposal:</a:t>
            </a:r>
            <a:r>
              <a:rPr lang="en-US" dirty="0" smtClean="0"/>
              <a:t/>
            </a:r>
            <a:br>
              <a:rPr lang="en-US" dirty="0" smtClean="0"/>
            </a:br>
            <a:r>
              <a:rPr lang="en-US" dirty="0" smtClean="0"/>
              <a:t>visualization</a:t>
            </a:r>
            <a:endParaRPr lang="en-US" dirty="0"/>
          </a:p>
        </p:txBody>
      </p:sp>
    </p:spTree>
    <p:extLst>
      <p:ext uri="{BB962C8B-B14F-4D97-AF65-F5344CB8AC3E}">
        <p14:creationId xmlns:p14="http://schemas.microsoft.com/office/powerpoint/2010/main" val="19732142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Must-have features:</a:t>
            </a:r>
          </a:p>
          <a:p>
            <a:r>
              <a:rPr lang="en-US" dirty="0" smtClean="0"/>
              <a:t>We </a:t>
            </a:r>
            <a:r>
              <a:rPr lang="en-US" dirty="0"/>
              <a:t>need to have visualizations that cover every aspect of the metadata: date, artist, location, etc. Bar charts, line graphs, maps, and 2D plots are all viable options.</a:t>
            </a:r>
          </a:p>
          <a:p>
            <a:pPr marL="45720" indent="0">
              <a:buNone/>
            </a:pPr>
            <a:endParaRPr lang="en-US" dirty="0" smtClean="0"/>
          </a:p>
          <a:p>
            <a:pPr marL="45720" indent="0">
              <a:buNone/>
            </a:pPr>
            <a:r>
              <a:rPr lang="en-US" dirty="0" smtClean="0"/>
              <a:t>Optional features:</a:t>
            </a:r>
          </a:p>
          <a:p>
            <a:r>
              <a:rPr lang="en-US" dirty="0"/>
              <a:t>There is also potential to do analyses based on the paintings themselves, using aspects such as RGB, saturation, hue, brightness, etc.</a:t>
            </a:r>
          </a:p>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must-have &amp; optional features</a:t>
            </a:r>
            <a:endParaRPr lang="en-US" dirty="0"/>
          </a:p>
        </p:txBody>
      </p:sp>
    </p:spTree>
    <p:extLst>
      <p:ext uri="{BB962C8B-B14F-4D97-AF65-F5344CB8AC3E}">
        <p14:creationId xmlns:p14="http://schemas.microsoft.com/office/powerpoint/2010/main" val="23492078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sz="2400" dirty="0" smtClean="0"/>
              <a:t>Initial project proposal:</a:t>
            </a:r>
            <a:br>
              <a:rPr lang="en-US" sz="2400" dirty="0" smtClean="0"/>
            </a:br>
            <a:r>
              <a:rPr lang="en-US" dirty="0" smtClean="0"/>
              <a:t>schedule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0364369"/>
              </p:ext>
            </p:extLst>
          </p:nvPr>
        </p:nvGraphicFramePr>
        <p:xfrm>
          <a:off x="585831" y="1861255"/>
          <a:ext cx="7757620" cy="1854200"/>
        </p:xfrm>
        <a:graphic>
          <a:graphicData uri="http://schemas.openxmlformats.org/drawingml/2006/table">
            <a:tbl>
              <a:tblPr firstRow="1" bandRow="1">
                <a:tableStyleId>{5C22544A-7EE6-4342-B048-85BDC9FD1C3A}</a:tableStyleId>
              </a:tblPr>
              <a:tblGrid>
                <a:gridCol w="1258060"/>
                <a:gridCol w="2537120"/>
                <a:gridCol w="3962440"/>
              </a:tblGrid>
              <a:tr h="370840">
                <a:tc>
                  <a:txBody>
                    <a:bodyPr/>
                    <a:lstStyle/>
                    <a:p>
                      <a:r>
                        <a:rPr lang="en-US" dirty="0" smtClean="0"/>
                        <a:t>Date</a:t>
                      </a:r>
                      <a:endParaRPr lang="en-US" dirty="0"/>
                    </a:p>
                  </a:txBody>
                  <a:tcPr/>
                </a:tc>
                <a:tc>
                  <a:txBody>
                    <a:bodyPr/>
                    <a:lstStyle/>
                    <a:p>
                      <a:r>
                        <a:rPr lang="en-US" dirty="0" smtClean="0"/>
                        <a:t>Name</a:t>
                      </a:r>
                      <a:endParaRPr lang="en-US" dirty="0"/>
                    </a:p>
                  </a:txBody>
                  <a:tcPr/>
                </a:tc>
                <a:tc>
                  <a:txBody>
                    <a:bodyPr/>
                    <a:lstStyle/>
                    <a:p>
                      <a:r>
                        <a:rPr lang="en-US" dirty="0" smtClean="0"/>
                        <a:t>Assignment</a:t>
                      </a:r>
                      <a:endParaRPr lang="en-US" dirty="0"/>
                    </a:p>
                  </a:txBody>
                  <a:tcPr/>
                </a:tc>
              </a:tr>
              <a:tr h="370840">
                <a:tc>
                  <a:txBody>
                    <a:bodyPr/>
                    <a:lstStyle/>
                    <a:p>
                      <a:r>
                        <a:rPr lang="en-US" dirty="0" smtClean="0"/>
                        <a:t>3/23</a:t>
                      </a:r>
                      <a:endParaRPr lang="en-US" dirty="0"/>
                    </a:p>
                  </a:txBody>
                  <a:tcPr/>
                </a:tc>
                <a:tc>
                  <a:txBody>
                    <a:bodyPr/>
                    <a:lstStyle/>
                    <a:p>
                      <a:r>
                        <a:rPr lang="en-US" dirty="0" smtClean="0"/>
                        <a:t>Ben</a:t>
                      </a:r>
                      <a:endParaRPr lang="en-US" dirty="0"/>
                    </a:p>
                  </a:txBody>
                  <a:tcPr/>
                </a:tc>
                <a:tc>
                  <a:txBody>
                    <a:bodyPr/>
                    <a:lstStyle/>
                    <a:p>
                      <a:r>
                        <a:rPr lang="en-US" dirty="0" smtClean="0"/>
                        <a:t>Scrape</a:t>
                      </a:r>
                      <a:r>
                        <a:rPr lang="en-US" baseline="0" dirty="0" smtClean="0"/>
                        <a:t> and clean data</a:t>
                      </a:r>
                      <a:endParaRPr lang="en-US" dirty="0"/>
                    </a:p>
                  </a:txBody>
                  <a:tcPr/>
                </a:tc>
              </a:tr>
              <a:tr h="370840">
                <a:tc>
                  <a:txBody>
                    <a:bodyPr/>
                    <a:lstStyle/>
                    <a:p>
                      <a:r>
                        <a:rPr lang="en-US" dirty="0" smtClean="0"/>
                        <a:t>3/30 </a:t>
                      </a:r>
                      <a:endParaRPr lang="en-US" dirty="0"/>
                    </a:p>
                  </a:txBody>
                  <a:tcPr/>
                </a:tc>
                <a:tc>
                  <a:txBody>
                    <a:bodyPr/>
                    <a:lstStyle/>
                    <a:p>
                      <a:r>
                        <a:rPr lang="en-US" dirty="0" smtClean="0"/>
                        <a:t>Ben,</a:t>
                      </a:r>
                      <a:r>
                        <a:rPr lang="en-US" baseline="0" dirty="0" smtClean="0"/>
                        <a:t> Linda, Jason</a:t>
                      </a:r>
                      <a:endParaRPr lang="en-US" dirty="0"/>
                    </a:p>
                  </a:txBody>
                  <a:tcPr/>
                </a:tc>
                <a:tc>
                  <a:txBody>
                    <a:bodyPr/>
                    <a:lstStyle/>
                    <a:p>
                      <a:r>
                        <a:rPr lang="en-US" dirty="0" smtClean="0"/>
                        <a:t>Each create one visualization</a:t>
                      </a:r>
                      <a:endParaRPr lang="en-US" dirty="0"/>
                    </a:p>
                  </a:txBody>
                  <a:tcPr/>
                </a:tc>
              </a:tr>
              <a:tr h="370840">
                <a:tc>
                  <a:txBody>
                    <a:bodyPr/>
                    <a:lstStyle/>
                    <a:p>
                      <a:r>
                        <a:rPr lang="en-US" dirty="0" smtClean="0"/>
                        <a:t>4/6</a:t>
                      </a:r>
                      <a:endParaRPr lang="en-US" dirty="0"/>
                    </a:p>
                  </a:txBody>
                  <a:tcPr/>
                </a:tc>
                <a:tc>
                  <a:txBody>
                    <a:bodyPr/>
                    <a:lstStyle/>
                    <a:p>
                      <a:r>
                        <a:rPr lang="en-US" dirty="0" smtClean="0"/>
                        <a:t>Ben,</a:t>
                      </a:r>
                      <a:r>
                        <a:rPr lang="en-US" baseline="0" dirty="0" smtClean="0"/>
                        <a:t> Linda, Jason</a:t>
                      </a:r>
                      <a:endParaRPr lang="en-US" dirty="0"/>
                    </a:p>
                  </a:txBody>
                  <a:tcPr/>
                </a:tc>
                <a:tc>
                  <a:txBody>
                    <a:bodyPr/>
                    <a:lstStyle/>
                    <a:p>
                      <a:r>
                        <a:rPr lang="en-US" dirty="0" smtClean="0"/>
                        <a:t>Each create</a:t>
                      </a:r>
                      <a:r>
                        <a:rPr lang="en-US" baseline="0" dirty="0" smtClean="0"/>
                        <a:t> a second visualization</a:t>
                      </a:r>
                      <a:endParaRPr lang="en-US" dirty="0"/>
                    </a:p>
                  </a:txBody>
                  <a:tcPr/>
                </a:tc>
              </a:tr>
              <a:tr h="370840">
                <a:tc>
                  <a:txBody>
                    <a:bodyPr/>
                    <a:lstStyle/>
                    <a:p>
                      <a:r>
                        <a:rPr lang="en-US" dirty="0" smtClean="0"/>
                        <a:t>4/10</a:t>
                      </a:r>
                      <a:endParaRPr lang="en-US" dirty="0"/>
                    </a:p>
                  </a:txBody>
                  <a:tcPr/>
                </a:tc>
                <a:tc>
                  <a:txBody>
                    <a:bodyPr/>
                    <a:lstStyle/>
                    <a:p>
                      <a:r>
                        <a:rPr lang="en-US" dirty="0" smtClean="0"/>
                        <a:t>Ben, Linda,</a:t>
                      </a:r>
                      <a:r>
                        <a:rPr lang="en-US" baseline="0" dirty="0" smtClean="0"/>
                        <a:t> Jason</a:t>
                      </a:r>
                      <a:endParaRPr lang="en-US" dirty="0"/>
                    </a:p>
                  </a:txBody>
                  <a:tcPr/>
                </a:tc>
                <a:tc>
                  <a:txBody>
                    <a:bodyPr/>
                    <a:lstStyle/>
                    <a:p>
                      <a:r>
                        <a:rPr lang="en-US" dirty="0" smtClean="0"/>
                        <a:t>Edit and improve</a:t>
                      </a:r>
                      <a:r>
                        <a:rPr lang="en-US" baseline="0" dirty="0" smtClean="0"/>
                        <a:t> each other’s work</a:t>
                      </a:r>
                      <a:endParaRPr lang="en-US" dirty="0"/>
                    </a:p>
                  </a:txBody>
                  <a:tcPr/>
                </a:tc>
              </a:tr>
            </a:tbl>
          </a:graphicData>
        </a:graphic>
      </p:graphicFrame>
    </p:spTree>
    <p:extLst>
      <p:ext uri="{BB962C8B-B14F-4D97-AF65-F5344CB8AC3E}">
        <p14:creationId xmlns:p14="http://schemas.microsoft.com/office/powerpoint/2010/main" val="83106099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406</TotalTime>
  <Words>2468</Words>
  <Application>Microsoft Macintosh PowerPoint</Application>
  <PresentationFormat>On-screen Show (4:3)</PresentationFormat>
  <Paragraphs>83</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Grid</vt:lpstr>
      <vt:lpstr>Homeless paintings of the Italian renaissance  CS171 final project process book </vt:lpstr>
      <vt:lpstr>Table of contents</vt:lpstr>
      <vt:lpstr>Initial project proposal: overview &amp; motivation</vt:lpstr>
      <vt:lpstr>Initial project proposal: project objectives</vt:lpstr>
      <vt:lpstr>Initial project proposal: data</vt:lpstr>
      <vt:lpstr>Initial project proposal: data processing</vt:lpstr>
      <vt:lpstr>Initial project proposal: visualization</vt:lpstr>
      <vt:lpstr>Initial project proposal: must-have &amp; optional features</vt:lpstr>
      <vt:lpstr>Initial project proposal: schedule</vt:lpstr>
      <vt:lpstr>Overview and motivation</vt:lpstr>
      <vt:lpstr>Related work</vt:lpstr>
      <vt:lpstr>questions</vt:lpstr>
      <vt:lpstr>data</vt:lpstr>
      <vt:lpstr>Exploratory data analysis</vt:lpstr>
      <vt:lpstr>Design evolution</vt:lpstr>
      <vt:lpstr>1st idea</vt:lpstr>
      <vt:lpstr>2nd idea</vt:lpstr>
      <vt:lpstr>Word cloud</vt:lpstr>
      <vt:lpstr>Timeline</vt:lpstr>
      <vt:lpstr>implementation</vt:lpstr>
      <vt:lpstr>1st Screenshot</vt:lpstr>
      <vt:lpstr>2nd Screenshot</vt:lpstr>
      <vt:lpstr>3rd Screenshot</vt:lpstr>
      <vt:lpstr>4th Screenshot</vt:lpstr>
      <vt:lpstr>evaluation</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Homeless paintings of the Italian renaissance  CS171 final project project book </dc:title>
  <dc:creator>Linda Song</dc:creator>
  <cp:lastModifiedBy>Linda Song</cp:lastModifiedBy>
  <cp:revision>29</cp:revision>
  <dcterms:created xsi:type="dcterms:W3CDTF">2014-04-10T19:02:49Z</dcterms:created>
  <dcterms:modified xsi:type="dcterms:W3CDTF">2014-05-02T03:41:24Z</dcterms:modified>
</cp:coreProperties>
</file>